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71" r:id="rId13"/>
    <p:sldId id="272" r:id="rId14"/>
    <p:sldId id="269" r:id="rId15"/>
    <p:sldId id="275" r:id="rId16"/>
    <p:sldId id="276" r:id="rId17"/>
    <p:sldId id="277" r:id="rId18"/>
    <p:sldId id="278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334" autoAdjust="0"/>
  </p:normalViewPr>
  <p:slideViewPr>
    <p:cSldViewPr>
      <p:cViewPr varScale="1">
        <p:scale>
          <a:sx n="85" d="100"/>
          <a:sy n="85" d="100"/>
        </p:scale>
        <p:origin x="-10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3D721-ED4B-4FD1-83A5-ECAFC4C6C237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3D2CD-6CDB-430F-99C2-C12C1D19B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B9583C-6139-4B17-B864-FB1C8BF107B7}" type="slidenum">
              <a:rPr lang="ru-RU" smtClean="0">
                <a:solidFill>
                  <a:srgbClr val="000000"/>
                </a:solidFill>
              </a:rPr>
              <a:pPr eaLnBrk="1" hangingPunct="1"/>
              <a:t>15</a:t>
            </a:fld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B9583C-6139-4B17-B864-FB1C8BF107B7}" type="slidenum">
              <a:rPr lang="ru-RU" smtClean="0">
                <a:solidFill>
                  <a:srgbClr val="000000"/>
                </a:solidFill>
              </a:rPr>
              <a:pPr eaLnBrk="1" hangingPunct="1"/>
              <a:t>16</a:t>
            </a:fld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2603-B55F-4C70-B962-D2099943EC9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451D-738B-4FE0-9C4C-75B75608E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2603-B55F-4C70-B962-D2099943EC9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451D-738B-4FE0-9C4C-75B75608E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2603-B55F-4C70-B962-D2099943EC9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451D-738B-4FE0-9C4C-75B75608E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2603-B55F-4C70-B962-D2099943EC9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451D-738B-4FE0-9C4C-75B75608E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2603-B55F-4C70-B962-D2099943EC9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451D-738B-4FE0-9C4C-75B75608E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2603-B55F-4C70-B962-D2099943EC9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451D-738B-4FE0-9C4C-75B75608E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2603-B55F-4C70-B962-D2099943EC9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451D-738B-4FE0-9C4C-75B75608E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2603-B55F-4C70-B962-D2099943EC9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451D-738B-4FE0-9C4C-75B75608E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2603-B55F-4C70-B962-D2099943EC9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451D-738B-4FE0-9C4C-75B75608E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2603-B55F-4C70-B962-D2099943EC9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451D-738B-4FE0-9C4C-75B75608E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2603-B55F-4C70-B962-D2099943EC9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6451D-738B-4FE0-9C4C-75B75608E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F2603-B55F-4C70-B962-D2099943EC90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6451D-738B-4FE0-9C4C-75B75608E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928802"/>
            <a:ext cx="7772400" cy="1470025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Современный урок</a:t>
            </a:r>
            <a:endParaRPr lang="ru-RU" sz="8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4643446"/>
            <a:ext cx="7072362" cy="1143008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err="1" smtClean="0">
                <a:solidFill>
                  <a:schemeClr val="tx1"/>
                </a:solidFill>
              </a:rPr>
              <a:t>Зиганшин</a:t>
            </a:r>
            <a:r>
              <a:rPr lang="ru-RU" sz="2800" b="1" dirty="0" smtClean="0">
                <a:solidFill>
                  <a:schemeClr val="tx1"/>
                </a:solidFill>
              </a:rPr>
              <a:t> А.О., преподаватель-организатор ОБЖ  МБОУ «Гимназия №7»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620" y="6286520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Казань, 2016</a:t>
            </a:r>
            <a:endParaRPr lang="ru-RU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15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357166"/>
            <a:ext cx="8501122" cy="6357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solidFill>
                  <a:srgbClr val="FFFF00"/>
                </a:solidFill>
              </a:rPr>
              <a:t>Типы уроков по ФГОС</a:t>
            </a:r>
          </a:p>
          <a:p>
            <a:pPr algn="ctr"/>
            <a:endParaRPr lang="ru-RU" sz="2800" b="1" u="sng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Тип "урок усвоения новых знаний«;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Тип "урок комплексного применения ЗУН (урок-закрепление)«;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Тип "урок актуализации знания и умений (урок-повторение).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Тип "урок обобщения и систематизации".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Тип "урок контрольного учета и оценки ЗУН".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Тип "урок коррекции ЗУН".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Тип "комбинированный урок" — может сочетать в себе несколько типов уроков, соответственно — и форм проведения.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8643998" cy="6643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В рамках ФГОС предполагается использование </a:t>
            </a:r>
            <a:r>
              <a:rPr lang="ru-RU" sz="2000" b="1" u="sng" dirty="0" smtClean="0">
                <a:solidFill>
                  <a:srgbClr val="FFFF00"/>
                </a:solidFill>
              </a:rPr>
              <a:t>активных и интерактивных методов, </a:t>
            </a:r>
            <a:r>
              <a:rPr lang="ru-RU" sz="2000" b="1" dirty="0" smtClean="0">
                <a:solidFill>
                  <a:srgbClr val="FFFF00"/>
                </a:solidFill>
              </a:rPr>
              <a:t>как более действенных и эффективных:</a:t>
            </a:r>
          </a:p>
          <a:p>
            <a:pPr algn="ctr"/>
            <a:endParaRPr lang="ru-RU" sz="2000" b="1" dirty="0" smtClean="0">
              <a:solidFill>
                <a:srgbClr val="FFFF00"/>
              </a:solidFill>
            </a:endParaRPr>
          </a:p>
          <a:p>
            <a:r>
              <a:rPr lang="ru-RU" sz="2000" b="1" dirty="0" smtClean="0">
                <a:solidFill>
                  <a:srgbClr val="FFFF00"/>
                </a:solidFill>
              </a:rPr>
              <a:t>Кейс-метод</a:t>
            </a:r>
            <a:r>
              <a:rPr lang="ru-RU" dirty="0" smtClean="0"/>
              <a:t>. Задается ситуация (реальная или максимально приближенная к реальности). Ученики должны исследовать ситуацию, предложить варианты ее разрешения, выбрать лучшие из возможных решений.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Метод проектов </a:t>
            </a:r>
            <a:r>
              <a:rPr lang="ru-RU" dirty="0" smtClean="0"/>
              <a:t>предполагает самостоятельный анализ заданной ситуации и умение находить решение проблемы. Проектный метод объединяет исследовательские, поисковые, творческие методы и приемы обучения по ФГОС.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Проблемный метод </a:t>
            </a:r>
            <a:r>
              <a:rPr lang="ru-RU" dirty="0" smtClean="0"/>
              <a:t>— предполагает постановку проблемы (проблемной ситуации, проблемного вопроса) и поиск решений этой проблемы через анализ подобных ситуаций (вопросов, явлений).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Эвристический метод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— объединяет разнообразные игровые приемы в форме конкурсов, деловых и ролевых игр, соревнований, исследований.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Исследовательский метод </a:t>
            </a:r>
            <a:r>
              <a:rPr lang="ru-RU" dirty="0" smtClean="0"/>
              <a:t>перекликается с проблемным методом обучения. Только здесь учитель сам формулирует проблему. Задача учеников — организовать исследовательскую работу по изучению проблемы.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Метод модульного обучения</a:t>
            </a:r>
            <a:r>
              <a:rPr lang="ru-RU" dirty="0" smtClean="0"/>
              <a:t> — содержание обучения распределяется в дидактические блоки-модули. Размер каждого модуля определяется темой, целями обучения, профильной дифференциацией учащихся, их выбором.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Выбор метода зависит от многих условий:</a:t>
            </a:r>
          </a:p>
          <a:p>
            <a:r>
              <a:rPr lang="ru-RU" sz="3200" dirty="0" smtClean="0"/>
              <a:t>- цели обучения;</a:t>
            </a:r>
          </a:p>
          <a:p>
            <a:r>
              <a:rPr lang="ru-RU" sz="3200" dirty="0" smtClean="0"/>
              <a:t>- уровня подготовленности учащихся;</a:t>
            </a:r>
          </a:p>
          <a:p>
            <a:r>
              <a:rPr lang="ru-RU" sz="3200" dirty="0" smtClean="0"/>
              <a:t>- возраста учащихся;</a:t>
            </a:r>
          </a:p>
          <a:p>
            <a:r>
              <a:rPr lang="ru-RU" sz="3200" dirty="0" smtClean="0"/>
              <a:t>- времени, отведенного на изучение материала;</a:t>
            </a:r>
          </a:p>
          <a:p>
            <a:r>
              <a:rPr lang="ru-RU" sz="3200" dirty="0" smtClean="0"/>
              <a:t>- оснащенности школы;</a:t>
            </a:r>
          </a:p>
          <a:p>
            <a:pPr>
              <a:buFontTx/>
              <a:buChar char="-"/>
            </a:pPr>
            <a:r>
              <a:rPr lang="ru-RU" sz="3200" dirty="0" smtClean="0"/>
              <a:t> теоретической и практической  </a:t>
            </a:r>
          </a:p>
          <a:p>
            <a:r>
              <a:rPr lang="ru-RU" sz="3200" dirty="0" smtClean="0"/>
              <a:t>   подготовленности учителя.</a:t>
            </a:r>
            <a:endParaRPr lang="ru-RU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5" descr="j041078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2987675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3038" y="332656"/>
            <a:ext cx="7313612" cy="532859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</a:rPr>
              <a:t>Структура урока в рамках деятельностного подхода.</a:t>
            </a:r>
            <a:br>
              <a:rPr lang="ru-RU" b="1" i="1" dirty="0" smtClean="0">
                <a:solidFill>
                  <a:schemeClr val="bg1">
                    <a:lumMod val="25000"/>
                  </a:schemeClr>
                </a:solidFill>
              </a:rPr>
            </a:br>
            <a:r>
              <a:rPr lang="ru-RU" b="1" i="1" dirty="0" smtClean="0">
                <a:solidFill>
                  <a:schemeClr val="bg1">
                    <a:lumMod val="2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bg1">
                    <a:lumMod val="25000"/>
                  </a:schemeClr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1.Организационный </a:t>
            </a:r>
            <a:r>
              <a:rPr lang="ru-RU" sz="2800" b="1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момент.</a:t>
            </a:r>
            <a:r>
              <a:rPr lang="ru-RU" sz="44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Цель:</a:t>
            </a:r>
            <a:r>
              <a:rPr lang="ru-RU" sz="24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включение учащихся в деятельность на </a:t>
            </a:r>
            <a:r>
              <a:rPr lang="ru-RU" sz="24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личностно - значимом </a:t>
            </a:r>
            <a:r>
              <a:rPr lang="ru-RU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уровне</a:t>
            </a:r>
            <a:r>
              <a:rPr lang="ru-RU" sz="24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.</a:t>
            </a:r>
            <a:br>
              <a:rPr lang="ru-RU" sz="24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«Хочу, потому что могу».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</a:b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9536558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5" descr="j041078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37063"/>
            <a:ext cx="1691680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332656"/>
            <a:ext cx="7452320" cy="5832648"/>
          </a:xfrm>
        </p:spPr>
        <p:txBody>
          <a:bodyPr/>
          <a:lstStyle/>
          <a:p>
            <a:pPr lvl="0" algn="ctr" eaLnBrk="1" hangingPunct="1"/>
            <a: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  <a:t>II. Актуализация знаний.</a:t>
            </a:r>
            <a:b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0000"/>
                </a:solidFill>
                <a:cs typeface="Times New Roman" pitchFamily="18" charset="0"/>
              </a:rPr>
              <a:t>Цель</a:t>
            </a:r>
            <a:r>
              <a:rPr lang="ru-RU" sz="2400" b="1" i="1" dirty="0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ru-RU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повторение изученного материала, необходимого для «открытия нового знания», и выявление затруднений в индивидуальной деятельности каждого учащегося</a:t>
            </a:r>
            <a:r>
              <a:rPr lang="ru-RU" sz="2400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  <a:br>
              <a:rPr lang="ru-RU" sz="240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sz="2400" dirty="0">
                <a:cs typeface="Times New Roman" pitchFamily="18" charset="0"/>
              </a:rPr>
              <a:t/>
            </a:r>
            <a:br>
              <a:rPr lang="ru-RU" sz="2400" dirty="0">
                <a:cs typeface="Times New Roman" pitchFamily="18" charset="0"/>
              </a:rPr>
            </a:br>
            <a:r>
              <a:rPr lang="ru-RU" sz="2800" b="1" kern="1200" dirty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  <a:t>III. Постановка учебной </a:t>
            </a:r>
            <a:r>
              <a:rPr lang="ru-RU" sz="2800" b="1" kern="1200" dirty="0" smtClean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  <a:t>задачи.</a:t>
            </a:r>
            <a:r>
              <a:rPr lang="ru-RU" sz="2800" kern="1200" dirty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lang="ru-RU" sz="2800" kern="1200" dirty="0" smtClean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  <a:t>              </a:t>
            </a:r>
            <a:r>
              <a:rPr lang="ru-RU" sz="2400" b="1" i="1" kern="1200" dirty="0" smtClean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Цель</a:t>
            </a:r>
            <a:r>
              <a:rPr lang="ru-RU" sz="2400" b="1" i="1" kern="1200" dirty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:</a:t>
            </a:r>
            <a:r>
              <a:rPr lang="ru-RU" sz="2400" b="1" kern="1200" dirty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lang="ru-RU" sz="2400" kern="1200" dirty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обсуждение </a:t>
            </a:r>
            <a:r>
              <a:rPr lang="ru-RU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затруднений</a:t>
            </a:r>
            <a:br>
              <a:rPr lang="ru-RU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lang="ru-RU" sz="2400" kern="1200" dirty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(«Почему возникли затруднения?», </a:t>
            </a:r>
            <a:r>
              <a:rPr lang="ru-RU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/>
            </a:r>
            <a:br>
              <a:rPr lang="ru-RU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«</a:t>
            </a:r>
            <a:r>
              <a:rPr lang="ru-RU" sz="2400" kern="1200" dirty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Чего мы ещё не знаем?»); </a:t>
            </a:r>
            <a:br>
              <a:rPr lang="ru-RU" sz="2400" kern="1200" dirty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kern="1200" dirty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проговаривание цели урока в виде вопроса, на который предстоит </a:t>
            </a:r>
            <a:r>
              <a:rPr lang="ru-RU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ответить, или </a:t>
            </a:r>
            <a:r>
              <a:rPr lang="ru-RU" sz="2400" kern="1200" dirty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в виде темы урока.</a:t>
            </a:r>
            <a:br>
              <a:rPr lang="ru-RU" sz="2400" kern="1200" dirty="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</a:b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659197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120680"/>
          </a:xfrm>
        </p:spPr>
        <p:txBody>
          <a:bodyPr>
            <a:normAutofit fontScale="90000"/>
          </a:bodyPr>
          <a:lstStyle/>
          <a:p>
            <a:pPr lvl="0" algn="ctr" eaLnBrk="1" hangingPunct="1"/>
            <a:r>
              <a:rPr lang="ru-RU" sz="2800" b="1" kern="1200" dirty="0">
                <a:solidFill>
                  <a:srgbClr val="C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IV. «Открытие нового знания»</a:t>
            </a:r>
            <a:r>
              <a:rPr lang="ru-RU" sz="2800" b="1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 </a:t>
            </a:r>
            <a:br>
              <a:rPr lang="ru-RU" sz="2800" b="1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b="1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(построение проекта выхода из затруднения).</a:t>
            </a:r>
            <a:r>
              <a:rPr lang="ru-RU" sz="2400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 </a:t>
            </a:r>
            <a:br>
              <a:rPr lang="ru-RU" sz="2400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i="1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Этап изучения новых знаний и способов </a:t>
            </a:r>
            <a:r>
              <a:rPr lang="ru-RU" sz="2400" i="1" kern="1200" dirty="0" smtClean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действий.</a:t>
            </a:r>
            <a:r>
              <a:rPr lang="ru-RU" sz="2400" i="1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/>
            </a:r>
            <a:br>
              <a:rPr lang="ru-RU" sz="2400" i="1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i="1" kern="1200" dirty="0" smtClean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/>
            </a:r>
            <a:br>
              <a:rPr lang="ru-RU" sz="2400" i="1" kern="1200" dirty="0" smtClean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  <a:cs typeface="Times New Roman" pitchFamily="18" charset="0"/>
              </a:rPr>
              <a:t>V</a:t>
            </a:r>
            <a:r>
              <a:rPr lang="ru-RU" sz="2800" b="1" dirty="0">
                <a:solidFill>
                  <a:srgbClr val="C00000"/>
                </a:solidFill>
                <a:effectLst/>
                <a:cs typeface="Times New Roman" pitchFamily="18" charset="0"/>
              </a:rPr>
              <a:t>. Первичное закрепление</a:t>
            </a:r>
            <a:r>
              <a:rPr lang="ru-RU" sz="2800" b="1" dirty="0">
                <a:solidFill>
                  <a:srgbClr val="000000"/>
                </a:solidFill>
                <a:effectLst/>
                <a:cs typeface="Times New Roman" pitchFamily="18" charset="0"/>
              </a:rPr>
              <a:t>.</a:t>
            </a:r>
            <a:r>
              <a:rPr lang="ru-RU" sz="2800" dirty="0">
                <a:effectLst/>
                <a:cs typeface="Times New Roman" pitchFamily="18" charset="0"/>
              </a:rPr>
              <a:t> </a:t>
            </a:r>
            <a:br>
              <a:rPr lang="ru-RU" sz="2800" dirty="0">
                <a:effectLst/>
                <a:cs typeface="Times New Roman" pitchFamily="18" charset="0"/>
              </a:rPr>
            </a:br>
            <a:r>
              <a:rPr lang="ru-RU" sz="2400" i="1" dirty="0">
                <a:effectLst/>
                <a:cs typeface="Times New Roman" pitchFamily="18" charset="0"/>
              </a:rPr>
              <a:t>Этап закрепления  знаний и способов действий</a:t>
            </a:r>
            <a:br>
              <a:rPr lang="ru-RU" sz="2400" i="1" dirty="0">
                <a:effectLst/>
                <a:cs typeface="Times New Roman" pitchFamily="18" charset="0"/>
              </a:rPr>
            </a:br>
            <a:r>
              <a:rPr lang="ru-RU" sz="2400" b="1" dirty="0">
                <a:solidFill>
                  <a:srgbClr val="000000"/>
                </a:solidFill>
                <a:effectLst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effectLst/>
                <a:cs typeface="Times New Roman" pitchFamily="18" charset="0"/>
              </a:rPr>
            </a:br>
            <a:r>
              <a:rPr lang="ru-RU" sz="2400" b="1" i="1" dirty="0">
                <a:solidFill>
                  <a:srgbClr val="000000"/>
                </a:solidFill>
                <a:effectLst/>
                <a:cs typeface="Times New Roman" pitchFamily="18" charset="0"/>
              </a:rPr>
              <a:t>Цель:</a:t>
            </a:r>
            <a:r>
              <a:rPr lang="ru-RU" sz="2400" b="1" dirty="0"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/>
                <a:cs typeface="Times New Roman" pitchFamily="18" charset="0"/>
              </a:rPr>
              <a:t>проговаривание нового знания, </a:t>
            </a:r>
            <a:r>
              <a:rPr lang="ru-RU" sz="24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effectLst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запись </a:t>
            </a:r>
            <a:r>
              <a:rPr lang="ru-RU" sz="2400" dirty="0">
                <a:solidFill>
                  <a:srgbClr val="000000"/>
                </a:solidFill>
                <a:effectLst/>
                <a:cs typeface="Times New Roman" pitchFamily="18" charset="0"/>
              </a:rPr>
              <a:t>в виде опорного </a:t>
            </a:r>
            <a:r>
              <a:rPr lang="ru-RU" sz="24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>сигнала.</a:t>
            </a:r>
            <a:br>
              <a:rPr lang="ru-RU" sz="2400" dirty="0" smtClean="0">
                <a:solidFill>
                  <a:srgbClr val="000000"/>
                </a:solidFill>
                <a:effectLst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effectLst/>
                <a:cs typeface="Times New Roman" pitchFamily="18" charset="0"/>
              </a:rPr>
            </a:br>
            <a:r>
              <a:rPr lang="ru-RU" sz="2800" b="1" kern="1200" dirty="0" smtClean="0">
                <a:solidFill>
                  <a:srgbClr val="C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VI</a:t>
            </a:r>
            <a:r>
              <a:rPr lang="ru-RU" sz="2800" b="1" kern="1200" dirty="0">
                <a:solidFill>
                  <a:srgbClr val="C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. </a:t>
            </a:r>
            <a:r>
              <a:rPr lang="ru-RU" sz="2800" b="1" kern="1200" dirty="0" smtClean="0">
                <a:solidFill>
                  <a:srgbClr val="C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Самоанализ </a:t>
            </a:r>
            <a:r>
              <a:rPr lang="ru-RU" sz="2800" b="1" kern="1200" dirty="0">
                <a:solidFill>
                  <a:srgbClr val="C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и самоконтроль</a:t>
            </a:r>
            <a:r>
              <a:rPr lang="ru-RU" sz="2800" kern="1200" dirty="0">
                <a:solidFill>
                  <a:srgbClr val="C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 </a:t>
            </a:r>
            <a:br>
              <a:rPr lang="ru-RU" sz="2800" kern="1200" dirty="0">
                <a:solidFill>
                  <a:srgbClr val="C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i="1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Этап  применения  знаний и способов действий</a:t>
            </a:r>
            <a:r>
              <a:rPr lang="ru-RU" sz="2400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/>
            </a:r>
            <a:br>
              <a:rPr lang="ru-RU" sz="2400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/>
            </a:r>
            <a:br>
              <a:rPr lang="ru-RU" sz="2400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b="1" i="1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Цель:</a:t>
            </a:r>
            <a:r>
              <a:rPr lang="ru-RU" sz="2400" b="1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 </a:t>
            </a:r>
            <a:r>
              <a:rPr lang="ru-RU" sz="2400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каждый для себя должен сделать вывод о том, что он уже умеет.</a:t>
            </a:r>
            <a:br>
              <a:rPr lang="ru-RU" sz="2400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</a:br>
            <a:endParaRPr lang="ru-RU" sz="2400" i="1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414135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313613" cy="5530626"/>
          </a:xfrm>
        </p:spPr>
        <p:txBody>
          <a:bodyPr/>
          <a:lstStyle/>
          <a:p>
            <a:pPr lvl="0" algn="ctr" eaLnBrk="1" hangingPunct="1"/>
            <a:r>
              <a:rPr lang="ru-RU" sz="2400" b="1" kern="1200" dirty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  <a:t>VII.  Включение нового знания</a:t>
            </a:r>
            <a:br>
              <a:rPr lang="ru-RU" sz="2400" b="1" kern="1200" dirty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b="1" kern="1200" dirty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  <a:t> в систему знаний и повторение.</a:t>
            </a:r>
            <a:br>
              <a:rPr lang="ru-RU" sz="2400" b="1" kern="1200" dirty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400" b="1" kern="1200" dirty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  <a:t/>
            </a:r>
            <a:br>
              <a:rPr lang="ru-RU" sz="2400" b="1" kern="1200" dirty="0">
                <a:solidFill>
                  <a:srgbClr val="C00000"/>
                </a:solidFill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800" b="1" kern="1200" dirty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  <a:t/>
            </a:r>
            <a:br>
              <a:rPr lang="ru-RU" sz="2800" b="1" kern="1200" dirty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r>
              <a:rPr lang="ru-RU" sz="2800" b="1" kern="1200" dirty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  <a:t>VIII.   Рефлексия.</a:t>
            </a:r>
            <a:r>
              <a:rPr lang="ru-RU" sz="2800" kern="1200" dirty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  <a:t/>
            </a:r>
            <a:br>
              <a:rPr lang="ru-RU" sz="2800" kern="1200" dirty="0">
                <a:solidFill>
                  <a:srgbClr val="C00000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r>
              <a:rPr lang="ru-RU" sz="2400" b="1" i="1" kern="12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Цель:</a:t>
            </a:r>
            <a:r>
              <a:rPr lang="ru-RU" sz="2400" b="1" kern="12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ru-RU" sz="2400" kern="12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осознание учащимися </a:t>
            </a:r>
            <a:r>
              <a:rPr lang="ru-RU" sz="2400" kern="12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своей УД, </a:t>
            </a:r>
            <a:r>
              <a:rPr lang="ru-RU" sz="2400" kern="12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самооценка результатов деятельности своей и всего класса.</a:t>
            </a:r>
            <a:br>
              <a:rPr lang="ru-RU" sz="2400" kern="12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4" name="Picture 4" descr="j0408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868863"/>
            <a:ext cx="200501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3012987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785813" y="466954"/>
            <a:ext cx="750093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C00000"/>
                </a:solidFill>
                <a:latin typeface="Calibri" charset="-52"/>
                <a:cs typeface="Times New Roman" pitchFamily="18" charset="0"/>
              </a:rPr>
              <a:t>Учитель,</a:t>
            </a:r>
            <a:r>
              <a:rPr lang="ru-RU" sz="2800" dirty="0" smtClean="0">
                <a:solidFill>
                  <a:srgbClr val="000000"/>
                </a:solidFill>
                <a:latin typeface="Calibri" charset="-52"/>
                <a:cs typeface="Times New Roman" pitchFamily="18" charset="0"/>
              </a:rPr>
              <a:t> его отношение к учебному процессу, его творчество и профессионализм, его желание раскрыть способности каждого ребенка – вот это всё и есть главный ресурс, без которого невозможно воплощение новых стандартов школьного образования. </a:t>
            </a:r>
            <a:endParaRPr lang="ru-RU" sz="28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107" name="Прямоугольник 2"/>
          <p:cNvSpPr>
            <a:spLocks noChangeArrowheads="1"/>
          </p:cNvSpPr>
          <p:nvPr/>
        </p:nvSpPr>
        <p:spPr bwMode="auto">
          <a:xfrm>
            <a:off x="0" y="714375"/>
            <a:ext cx="642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smtClean="0">
                <a:solidFill>
                  <a:srgbClr val="000000"/>
                </a:solidFill>
                <a:latin typeface="Arial" charset="0"/>
              </a:rPr>
              <a:t>ФГОС</a:t>
            </a:r>
            <a:r>
              <a:rPr lang="ru-RU" sz="1600" smtClean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pic>
        <p:nvPicPr>
          <p:cNvPr id="47108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357562"/>
            <a:ext cx="457203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67296841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467544" y="-430886"/>
            <a:ext cx="8358187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Учить детей сегодня трудно,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И раньше было нелегко,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Читать, считать, писать учили: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«Дает корова молоко».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Век  ХХ1 – век открытий,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Век инноваций, новизны,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Но от учителя зависит,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</a:rPr>
              <a:t>Какими дети быть должны.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 b="1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3074" name="Picture 2" descr="E:\Data\ФОТОГРАФИИ 1\9 мая фото\GEDC03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3929066"/>
            <a:ext cx="3690830" cy="2768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1329654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3408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user1\Desktop\maxresdefault.jpg"/>
          <p:cNvPicPr>
            <a:picLocks noChangeAspect="1" noChangeArrowheads="1"/>
          </p:cNvPicPr>
          <p:nvPr/>
        </p:nvPicPr>
        <p:blipFill>
          <a:blip r:embed="rId3" cstate="email"/>
          <a:srcRect b="-7865"/>
          <a:stretch>
            <a:fillRect/>
          </a:stretch>
        </p:blipFill>
        <p:spPr bwMode="auto">
          <a:xfrm>
            <a:off x="4357686" y="153712"/>
            <a:ext cx="4786314" cy="2989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86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9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414</Words>
  <Application>Microsoft Office PowerPoint</Application>
  <PresentationFormat>Экран (4:3)</PresentationFormat>
  <Paragraphs>50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Современный урок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Структура урока в рамках деятельностного подхода.  1.Организационный момент. Цель: включение учащихся в деятельность на личностно - значимом уровне.  «Хочу, потому что могу». </vt:lpstr>
      <vt:lpstr>II. Актуализация знаний. Цель: повторение изученного материала, необходимого для «открытия нового знания», и выявление затруднений в индивидуальной деятельности каждого учащегося.  III. Постановка учебной задачи.               Цель: обсуждение затруднений  («Почему возникли затруднения?»,  «Чего мы ещё не знаем?»);  проговаривание цели урока в виде вопроса, на который предстоит ответить, или в виде темы урока. </vt:lpstr>
      <vt:lpstr>IV. «Открытие нового знания»  (построение проекта выхода из затруднения).  Этап изучения новых знаний и способов действий.  V. Первичное закрепление.  Этап закрепления  знаний и способов действий  Цель: проговаривание нового знания,  запись в виде опорного сигнала.  VI. Самоанализ и самоконтроль  Этап  применения  знаний и способов действий  Цель: каждый для себя должен сделать вывод о том, что он уже умеет. </vt:lpstr>
      <vt:lpstr>VII.  Включение нового знания  в систему знаний и повторение.   VIII.   Рефлексия. Цель: осознание учащимися своей УД, самооценка результатов деятельности своей и всего класса. </vt:lpstr>
      <vt:lpstr>Слайд 19</vt:lpstr>
      <vt:lpstr>Слайд 20</vt:lpstr>
    </vt:vector>
  </TitlesOfParts>
  <Company>Kraftway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User</cp:lastModifiedBy>
  <cp:revision>9</cp:revision>
  <dcterms:created xsi:type="dcterms:W3CDTF">2016-11-08T07:45:41Z</dcterms:created>
  <dcterms:modified xsi:type="dcterms:W3CDTF">2016-11-17T14:33:27Z</dcterms:modified>
</cp:coreProperties>
</file>